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</p:sldIdLst>
  <p:sldSz cx="15122525" cy="106934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728" y="6681993"/>
            <a:ext cx="416584" cy="3540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586" y="7002762"/>
            <a:ext cx="579051" cy="162884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4558" y="1253915"/>
            <a:ext cx="2091247" cy="324934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77466" y="4765711"/>
            <a:ext cx="708192" cy="69985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68393" y="4257479"/>
            <a:ext cx="691528" cy="58738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83216" y="433246"/>
            <a:ext cx="345764" cy="129141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940"/>
              </a:lnSpc>
            </a:pPr>
            <a:r>
              <a:rPr lang="ru" sz="850">
                <a:solidFill>
                  <a:srgbClr val="0690F8"/>
                </a:solidFill>
                <a:latin typeface="Times New Roman"/>
              </a:rPr>
              <a:t>^инскс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37352" y="545723"/>
            <a:ext cx="199960" cy="341599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9180"/>
              </a:lnSpc>
            </a:pPr>
            <a:r>
              <a:rPr lang="en-US" sz="8100" b="1">
                <a:solidFill>
                  <a:srgbClr val="05C808"/>
                </a:solidFill>
                <a:latin typeface="Franklin Gothic Medium Cond"/>
              </a:rPr>
              <a:t>I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95533" y="608211"/>
            <a:ext cx="7748446" cy="39575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340"/>
              </a:lnSpc>
            </a:pPr>
            <a:r>
              <a:rPr lang="ru" sz="1200">
                <a:latin typeface="Arial"/>
              </a:rPr>
              <a:t>МИНИСТЕРСТВО ЗДРАВООХРАНЕНИЯ РЕСПУБЛИКИ БУРЯТИЯ</a:t>
            </a:r>
          </a:p>
          <a:p>
            <a:pPr indent="0">
              <a:lnSpc>
                <a:spcPts val="1340"/>
              </a:lnSpc>
            </a:pPr>
            <a:r>
              <a:rPr lang="ru" sz="1200">
                <a:latin typeface="Arial"/>
              </a:rPr>
              <a:t>ЦЕНТР ОБЩЕСТВЕННОГО ЗДОРОВЬЯ И МЕДИЦИНСКОЙ ПРОФИЛАКТИКИ РБ им. В.Р. БОЯНОВОЙ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6573" y="1353895"/>
            <a:ext cx="7402682" cy="995633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9180"/>
              </a:lnSpc>
            </a:pPr>
            <a:r>
              <a:rPr lang="ru" sz="8100" b="1">
                <a:solidFill>
                  <a:srgbClr val="0690F8"/>
                </a:solidFill>
                <a:latin typeface="Franklin Gothic Medium Cond"/>
              </a:rPr>
              <a:t>Прививка защитит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70678" y="2470338"/>
            <a:ext cx="820669" cy="64153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9180"/>
              </a:lnSpc>
            </a:pPr>
            <a:r>
              <a:rPr lang="ru" sz="8100" b="1">
                <a:solidFill>
                  <a:srgbClr val="0690F8"/>
                </a:solidFill>
                <a:latin typeface="Franklin Gothic Medium Cond"/>
              </a:rPr>
              <a:t>от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37151" y="2441177"/>
            <a:ext cx="6144602" cy="1358061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3860"/>
              </a:lnSpc>
            </a:pPr>
            <a:r>
              <a:rPr lang="en-US" sz="12200" b="1">
                <a:solidFill>
                  <a:srgbClr val="FA0607"/>
                </a:solidFill>
                <a:latin typeface="Georgia"/>
              </a:rPr>
              <a:t>C</a:t>
            </a:r>
            <a:r>
              <a:rPr lang="en-US" sz="1000" spc="1400">
                <a:solidFill>
                  <a:srgbClr val="FA0607"/>
                </a:solidFill>
                <a:latin typeface="Times New Roman"/>
              </a:rPr>
              <a:t>0</a:t>
            </a:r>
            <a:r>
              <a:rPr lang="en-US" sz="12200" b="1">
                <a:solidFill>
                  <a:srgbClr val="FA0607"/>
                </a:solidFill>
                <a:latin typeface="Georgia"/>
              </a:rPr>
              <a:t>VID</a:t>
            </a:r>
            <a:r>
              <a:rPr lang="en-US" sz="1000" spc="1400">
                <a:solidFill>
                  <a:srgbClr val="FA0607"/>
                </a:solidFill>
                <a:latin typeface="Times New Roman"/>
              </a:rPr>
              <a:t>-19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347646" y="4076266"/>
            <a:ext cx="4532425" cy="27911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2230"/>
              </a:lnSpc>
              <a:spcAft>
                <a:spcPts val="350"/>
              </a:spcAft>
            </a:pPr>
            <a:r>
              <a:rPr lang="ru" sz="2000" b="1">
                <a:latin typeface="Arial"/>
              </a:rPr>
              <a:t>Вакцинацию </a:t>
            </a:r>
            <a:r>
              <a:rPr lang="ru" sz="2000">
                <a:latin typeface="Arial"/>
              </a:rPr>
              <a:t>проводят в </a:t>
            </a:r>
            <a:r>
              <a:rPr lang="ru" sz="2000" b="1">
                <a:latin typeface="Arial"/>
              </a:rPr>
              <a:t>2 ЭТАПА.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35269" y="4367874"/>
            <a:ext cx="7106908" cy="64986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559"/>
              </a:lnSpc>
            </a:pPr>
            <a:r>
              <a:rPr lang="ru" sz="2000">
                <a:solidFill>
                  <a:srgbClr val="FA0607"/>
                </a:solidFill>
                <a:latin typeface="Arial"/>
              </a:rPr>
              <a:t>Пм </a:t>
            </a:r>
            <a:r>
              <a:rPr lang="ru" sz="2000">
                <a:latin typeface="Arial"/>
              </a:rPr>
              <a:t>Это даст надежный иммунный ответ. Интервал между первой и второй прививкой составляет </a:t>
            </a:r>
            <a:r>
              <a:rPr lang="ru" sz="2000" b="1">
                <a:latin typeface="Arial"/>
              </a:rPr>
              <a:t>21 день.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24914" y="5236450"/>
            <a:ext cx="7198557" cy="312437"/>
          </a:xfrm>
          <a:prstGeom prst="rect">
            <a:avLst/>
          </a:prstGeom>
          <a:solidFill>
            <a:srgbClr val="FD0202"/>
          </a:solidFill>
        </p:spPr>
        <p:txBody>
          <a:bodyPr wrap="none" lIns="0" tIns="0" rIns="0" bIns="0">
            <a:noAutofit/>
          </a:bodyPr>
          <a:lstStyle/>
          <a:p>
            <a:pPr marL="469900" indent="0">
              <a:lnSpc>
                <a:spcPts val="2230"/>
              </a:lnSpc>
            </a:pPr>
            <a:r>
              <a:rPr lang="ru" sz="2000" b="1">
                <a:solidFill>
                  <a:srgbClr val="FFFFFF"/>
                </a:solidFill>
                <a:latin typeface="Arial"/>
              </a:rPr>
              <a:t>ОСМОТР ВРАЧА ПЕРЕД ВАКЦИНАЦИЕЙ ОБЯЗАТЕЛЕН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76987" y="5805086"/>
            <a:ext cx="4349128" cy="50823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2099"/>
              </a:lnSpc>
              <a:spcAft>
                <a:spcPts val="350"/>
              </a:spcAft>
            </a:pPr>
            <a:r>
              <a:rPr lang="ru" sz="2000" b="1">
                <a:solidFill>
                  <a:srgbClr val="0690F8"/>
                </a:solidFill>
                <a:latin typeface="Arial"/>
              </a:rPr>
              <a:t>Вакцинация против </a:t>
            </a:r>
            <a:r>
              <a:rPr lang="en-US" sz="2000" b="1">
                <a:solidFill>
                  <a:srgbClr val="0690F8"/>
                </a:solidFill>
                <a:latin typeface="Arial"/>
              </a:rPr>
              <a:t>COVID-19 </a:t>
            </a:r>
            <a:r>
              <a:rPr lang="ru" sz="2000" b="1">
                <a:solidFill>
                  <a:srgbClr val="0690F8"/>
                </a:solidFill>
                <a:latin typeface="Arial"/>
              </a:rPr>
              <a:t>рекомендована в первую очередь: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264329" y="6446624"/>
            <a:ext cx="3261846" cy="100813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2099"/>
              </a:lnSpc>
            </a:pPr>
            <a:r>
              <a:rPr lang="ru" sz="1500" b="1">
                <a:solidFill>
                  <a:srgbClr val="0690F8"/>
                </a:solidFill>
                <a:latin typeface="Arial"/>
              </a:rPr>
              <a:t>Работникам </a:t>
            </a:r>
            <a:r>
              <a:rPr lang="ru" sz="1500">
                <a:latin typeface="Verdana"/>
              </a:rPr>
              <a:t>медицинских и образовательных организаций, социального обслуживания и многофункциональных центров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43641" y="7483916"/>
            <a:ext cx="349929" cy="14163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330"/>
              </a:lnSpc>
            </a:pPr>
            <a:r>
              <a:rPr lang="ru" sz="1200">
                <a:solidFill>
                  <a:srgbClr val="02D1E7"/>
                </a:solidFill>
                <a:latin typeface="Times New Roman"/>
              </a:rPr>
              <a:t>• •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255998" y="7596393"/>
            <a:ext cx="3811735" cy="46240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2099"/>
              </a:lnSpc>
              <a:spcAft>
                <a:spcPts val="350"/>
              </a:spcAft>
            </a:pPr>
            <a:r>
              <a:rPr lang="ru" sz="1500" b="1">
                <a:solidFill>
                  <a:srgbClr val="0690F8"/>
                </a:solidFill>
                <a:latin typeface="Arial"/>
              </a:rPr>
              <a:t>Лицам, </a:t>
            </a:r>
            <a:r>
              <a:rPr lang="ru" sz="1500">
                <a:latin typeface="Verdana"/>
              </a:rPr>
              <a:t>проживающим в организациях социального обслуживания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255998" y="8196273"/>
            <a:ext cx="4001281" cy="100813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2099"/>
              </a:lnSpc>
            </a:pPr>
            <a:r>
              <a:rPr lang="ru" sz="1500" b="1">
                <a:solidFill>
                  <a:srgbClr val="0690F8"/>
                </a:solidFill>
                <a:latin typeface="Arial"/>
              </a:rPr>
              <a:t>Лицам </a:t>
            </a:r>
            <a:r>
              <a:rPr lang="ru" sz="1500">
                <a:latin typeface="Verdana"/>
              </a:rPr>
              <a:t>с хроническими заболеваниями, в том числе с заболеваниями бронхолегочной и сердечно-сосудистой систем, сахарным диабетом и ожирением.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56158" y="9487681"/>
            <a:ext cx="6123772" cy="783176"/>
          </a:xfrm>
          <a:prstGeom prst="rect">
            <a:avLst/>
          </a:prstGeom>
          <a:solidFill>
            <a:srgbClr val="038FFE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ts val="2231"/>
              </a:lnSpc>
            </a:pPr>
            <a:r>
              <a:rPr lang="ru" sz="2000" b="1">
                <a:solidFill>
                  <a:srgbClr val="FFFFFF"/>
                </a:solidFill>
                <a:latin typeface="Arial"/>
              </a:rPr>
              <a:t>Если вы поставите прививку, то при встрече </a:t>
            </a:r>
            <a:r>
              <a:rPr lang="en-US" sz="2000" b="1">
                <a:solidFill>
                  <a:srgbClr val="FFFFFF"/>
                </a:solidFill>
                <a:latin typeface="Arial"/>
              </a:rPr>
              <a:t>j </a:t>
            </a:r>
            <a:r>
              <a:rPr lang="ru" sz="2000" b="1">
                <a:solidFill>
                  <a:srgbClr val="FFFFFF"/>
                </a:solidFill>
                <a:latin typeface="Arial"/>
              </a:rPr>
              <a:t>с </a:t>
            </a:r>
            <a:r>
              <a:rPr lang="en-US" sz="2000" b="1">
                <a:solidFill>
                  <a:srgbClr val="FFFFFF"/>
                </a:solidFill>
                <a:latin typeface="Arial"/>
              </a:rPr>
              <a:t>COVID-19 </a:t>
            </a:r>
            <a:r>
              <a:rPr lang="ru" sz="2000" b="1">
                <a:solidFill>
                  <a:srgbClr val="FFFFFF"/>
                </a:solidFill>
                <a:latin typeface="Arial"/>
              </a:rPr>
              <a:t>не заболеете или перенесете инфекцию в легкой форме, без осложнений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8123371" y="1862126"/>
            <a:ext cx="903985" cy="83316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9180"/>
              </a:lnSpc>
            </a:pPr>
            <a:r>
              <a:rPr lang="en-US" sz="8100" b="1">
                <a:solidFill>
                  <a:srgbClr val="28B1A3"/>
                </a:solidFill>
                <a:latin typeface="Franklin Gothic Medium Cond"/>
              </a:rPr>
              <a:t>SS-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8664929" y="4028358"/>
            <a:ext cx="587382" cy="458242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880"/>
              </a:lnSpc>
            </a:pPr>
            <a:r>
              <a:rPr lang="ru" sz="1700" i="1">
                <a:solidFill>
                  <a:srgbClr val="28B1A3"/>
                </a:solidFill>
                <a:latin typeface="Times New Roman"/>
              </a:rPr>
              <a:t>и-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2911994" y="1043540"/>
            <a:ext cx="458241" cy="195794"/>
          </a:xfrm>
          <a:prstGeom prst="rect">
            <a:avLst/>
          </a:prstGeom>
          <a:solidFill>
            <a:srgbClr val="3EF87E"/>
          </a:solidFill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330"/>
              </a:lnSpc>
            </a:pPr>
            <a:r>
              <a:rPr lang="en-US" sz="1200">
                <a:solidFill>
                  <a:srgbClr val="28B1A3"/>
                </a:solidFill>
                <a:latin typeface="Times New Roman"/>
              </a:rPr>
              <a:t>'iV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3272338" y="1316402"/>
            <a:ext cx="254116" cy="14997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330"/>
              </a:lnSpc>
            </a:pPr>
            <a:r>
              <a:rPr lang="ru" sz="1200">
                <a:solidFill>
                  <a:srgbClr val="28B1A3"/>
                </a:solidFill>
                <a:latin typeface="Times New Roman"/>
              </a:rPr>
              <a:t>и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3886799" y="1553855"/>
            <a:ext cx="545724" cy="93731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330"/>
              </a:lnSpc>
            </a:pPr>
            <a:r>
              <a:rPr lang="ru" sz="1200">
                <a:solidFill>
                  <a:srgbClr val="40E184"/>
                </a:solidFill>
                <a:latin typeface="Times New Roman"/>
              </a:rPr>
              <a:t>™</a:t>
            </a:r>
            <a:r>
              <a:rPr lang="en-US" sz="1200">
                <a:solidFill>
                  <a:srgbClr val="40E184"/>
                </a:solidFill>
                <a:latin typeface="Times New Roman"/>
              </a:rPr>
              <a:t>ViL&gt; </a:t>
            </a:r>
            <a:r>
              <a:rPr lang="ru" sz="1200" baseline="30000">
                <a:solidFill>
                  <a:srgbClr val="40E184"/>
                </a:solidFill>
                <a:latin typeface="Times New Roman"/>
              </a:rPr>
              <a:t>1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3068213" y="2345363"/>
            <a:ext cx="316603" cy="104145"/>
          </a:xfrm>
          <a:prstGeom prst="rect">
            <a:avLst/>
          </a:prstGeom>
          <a:solidFill>
            <a:srgbClr val="3EF87E"/>
          </a:solidFill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050"/>
              </a:lnSpc>
            </a:pPr>
            <a:r>
              <a:rPr lang="ru" sz="950" b="1">
                <a:solidFill>
                  <a:srgbClr val="28B1A3"/>
                </a:solidFill>
                <a:latin typeface="Times New Roman"/>
              </a:rPr>
              <a:t>.V 4'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3828477" y="2834848"/>
            <a:ext cx="612377" cy="243701"/>
          </a:xfrm>
          <a:prstGeom prst="rect">
            <a:avLst/>
          </a:prstGeom>
          <a:solidFill>
            <a:srgbClr val="3EF87E"/>
          </a:solidFill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670"/>
              </a:lnSpc>
            </a:pPr>
            <a:r>
              <a:rPr lang="ru" sz="1500" b="1">
                <a:solidFill>
                  <a:srgbClr val="28B1A3"/>
                </a:solidFill>
                <a:latin typeface="Arial"/>
              </a:rPr>
              <a:t>А' V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4336708" y="3161866"/>
            <a:ext cx="239536" cy="152052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330"/>
              </a:lnSpc>
            </a:pPr>
            <a:r>
              <a:rPr lang="en-US" sz="1200">
                <a:solidFill>
                  <a:srgbClr val="28B1A3"/>
                </a:solidFill>
                <a:latin typeface="Times New Roman"/>
              </a:rPr>
              <a:t>U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4326294" y="3291006"/>
            <a:ext cx="299940" cy="158302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330"/>
              </a:lnSpc>
            </a:pPr>
            <a:r>
              <a:rPr lang="ru" sz="1200">
                <a:solidFill>
                  <a:srgbClr val="40E184"/>
                </a:solidFill>
                <a:latin typeface="Times New Roman"/>
              </a:rPr>
              <a:t>V</a:t>
            </a:r>
            <a:r>
              <a:rPr lang="ru" sz="1200" baseline="30000">
                <a:solidFill>
                  <a:srgbClr val="40E184"/>
                </a:solidFill>
                <a:latin typeface="Times New Roman"/>
              </a:rPr>
              <a:t>1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14118002" y="3470137"/>
            <a:ext cx="174965" cy="145804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670"/>
              </a:lnSpc>
            </a:pPr>
            <a:r>
              <a:rPr lang="ru" sz="1500" b="1">
                <a:solidFill>
                  <a:srgbClr val="40E184"/>
                </a:solidFill>
                <a:latin typeface="Arial"/>
              </a:rPr>
              <a:t>л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0724933" y="4467854"/>
            <a:ext cx="1124774" cy="197877"/>
          </a:xfrm>
          <a:prstGeom prst="rect">
            <a:avLst/>
          </a:prstGeom>
          <a:solidFill>
            <a:srgbClr val="294798"/>
          </a:solidFill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670"/>
              </a:lnSpc>
            </a:pPr>
            <a:r>
              <a:rPr lang="ru" sz="1500" b="1">
                <a:solidFill>
                  <a:srgbClr val="FFFFFF"/>
                </a:solidFill>
                <a:latin typeface="Arial"/>
              </a:rPr>
              <a:t>.ВАКЦИНА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3559781" y="4761545"/>
            <a:ext cx="1041458" cy="724855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>
              <a:lnSpc>
                <a:spcPts val="13860"/>
              </a:lnSpc>
            </a:pPr>
            <a:r>
              <a:rPr lang="ru" sz="12200" b="1">
                <a:solidFill>
                  <a:srgbClr val="FA0607"/>
                </a:solidFill>
                <a:latin typeface="Georgia"/>
              </a:rPr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11129018" y="5334347"/>
            <a:ext cx="791508" cy="14997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/>
          <a:p>
            <a:pPr indent="0" algn="ctr">
              <a:lnSpc>
                <a:spcPts val="1903"/>
              </a:lnSpc>
            </a:pPr>
            <a:r>
              <a:rPr lang="ru" sz="1500" b="1">
                <a:solidFill>
                  <a:srgbClr val="FA0607"/>
                </a:solidFill>
                <a:latin typeface="Arial"/>
              </a:rPr>
              <a:t>ВАЖНО!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8500379" y="5575965"/>
            <a:ext cx="6061284" cy="67486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-381000">
              <a:lnSpc>
                <a:spcPts val="1903"/>
              </a:lnSpc>
            </a:pPr>
            <a:r>
              <a:rPr lang="ru" sz="1500" b="1">
                <a:latin typeface="Arial"/>
              </a:rPr>
              <a:t>Вакцинация против </a:t>
            </a:r>
            <a:r>
              <a:rPr lang="en-US" sz="1500" b="1">
                <a:latin typeface="Arial"/>
              </a:rPr>
              <a:t>C0VID-19 </a:t>
            </a:r>
            <a:r>
              <a:rPr lang="ru" sz="1500" b="1">
                <a:latin typeface="Arial"/>
              </a:rPr>
              <a:t>не освобождает от обязательных мер индивидуальной профилактики — </a:t>
            </a:r>
            <a:r>
              <a:rPr lang="ru" sz="1500" b="1">
                <a:solidFill>
                  <a:srgbClr val="FA0607"/>
                </a:solidFill>
                <a:latin typeface="Arial"/>
              </a:rPr>
              <a:t>ношения маски, частого мытья рук и соблюдения социальной дистанции.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8352492" y="6457038"/>
            <a:ext cx="3278509" cy="276194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92100" indent="-292100">
              <a:lnSpc>
                <a:spcPts val="1670"/>
              </a:lnSpc>
              <a:spcAft>
                <a:spcPts val="490"/>
              </a:spcAft>
            </a:pPr>
            <a:r>
              <a:rPr lang="ru" sz="1500" b="1">
                <a:solidFill>
                  <a:srgbClr val="0690F8"/>
                </a:solidFill>
                <a:latin typeface="Arial"/>
              </a:rPr>
              <a:t>Противопоказания:</a:t>
            </a:r>
          </a:p>
          <a:p>
            <a:pPr marL="292100" indent="-2921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Возраст </a:t>
            </a:r>
            <a:r>
              <a:rPr lang="ru" sz="1200">
                <a:latin typeface="Arial"/>
              </a:rPr>
              <a:t>до 18 лет</a:t>
            </a:r>
          </a:p>
          <a:p>
            <a:pPr marL="292100" indent="-2921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Температура </a:t>
            </a:r>
            <a:r>
              <a:rPr lang="ru" sz="1200">
                <a:latin typeface="Arial"/>
              </a:rPr>
              <a:t>тела выше 37°</a:t>
            </a:r>
          </a:p>
          <a:p>
            <a:pPr marL="292100" indent="-2921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Гиперчувствительность </a:t>
            </a:r>
            <a:r>
              <a:rPr lang="ru" sz="1200">
                <a:latin typeface="Arial"/>
              </a:rPr>
              <a:t>к ранее применяемым вакцинам</a:t>
            </a:r>
          </a:p>
          <a:p>
            <a:pPr marL="292100" indent="-2921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Острое </a:t>
            </a:r>
            <a:r>
              <a:rPr lang="ru" sz="1200">
                <a:latin typeface="Arial"/>
              </a:rPr>
              <a:t>респираторное заболевание</a:t>
            </a:r>
          </a:p>
          <a:p>
            <a:pPr marL="292100" indent="-2921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Обострение </a:t>
            </a:r>
            <a:r>
              <a:rPr lang="ru" sz="1200">
                <a:latin typeface="Arial"/>
              </a:rPr>
              <a:t>хронического заболевания</a:t>
            </a:r>
          </a:p>
          <a:p>
            <a:pPr marL="292100" indent="-2921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Беременность </a:t>
            </a:r>
            <a:r>
              <a:rPr lang="ru" sz="1200">
                <a:latin typeface="Arial"/>
              </a:rPr>
              <a:t>и период грудного вскармливания</a:t>
            </a:r>
          </a:p>
          <a:p>
            <a:pPr marL="292100" indent="-2921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Со дня </a:t>
            </a:r>
            <a:r>
              <a:rPr lang="ru" sz="1200">
                <a:latin typeface="Arial"/>
              </a:rPr>
              <a:t>вакцинации от любой другой инфекции прошло менее 30 дней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12022589" y="6494531"/>
            <a:ext cx="2670298" cy="268696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771"/>
              </a:lnSpc>
              <a:spcAft>
                <a:spcPts val="490"/>
              </a:spcAft>
            </a:pPr>
            <a:r>
              <a:rPr lang="ru" sz="1500" b="1">
                <a:solidFill>
                  <a:srgbClr val="0690F8"/>
                </a:solidFill>
                <a:latin typeface="Arial"/>
              </a:rPr>
              <a:t>Возможные побочные эффекты:</a:t>
            </a:r>
          </a:p>
          <a:p>
            <a:pPr marL="279400" indent="-2794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Озноб</a:t>
            </a:r>
          </a:p>
          <a:p>
            <a:pPr marL="279400" indent="-2794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Повышенная </a:t>
            </a:r>
            <a:r>
              <a:rPr lang="ru" sz="1200">
                <a:latin typeface="Arial"/>
              </a:rPr>
              <a:t>температура тела</a:t>
            </a:r>
          </a:p>
          <a:p>
            <a:pPr marL="279400" indent="-2794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Головная </a:t>
            </a:r>
            <a:r>
              <a:rPr lang="ru" sz="1200">
                <a:latin typeface="Arial"/>
              </a:rPr>
              <a:t>боль</a:t>
            </a:r>
          </a:p>
          <a:p>
            <a:pPr marL="279400" indent="-2794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Снижение </a:t>
            </a:r>
            <a:r>
              <a:rPr lang="ru" sz="1200">
                <a:latin typeface="Arial"/>
              </a:rPr>
              <a:t>аппетита</a:t>
            </a:r>
          </a:p>
          <a:p>
            <a:pPr marL="279400" indent="-2794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Увеличение </a:t>
            </a:r>
            <a:r>
              <a:rPr lang="ru" sz="1200">
                <a:latin typeface="Arial"/>
              </a:rPr>
              <a:t>лимфоузлов</a:t>
            </a:r>
          </a:p>
          <a:p>
            <a:pPr marL="279400" indent="-2794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Болезненность </a:t>
            </a:r>
            <a:r>
              <a:rPr lang="ru" sz="1200">
                <a:latin typeface="Arial"/>
              </a:rPr>
              <a:t>в месте инъекции,покраснение, отечность</a:t>
            </a:r>
          </a:p>
          <a:p>
            <a:pPr marL="279400" indent="-279400">
              <a:lnSpc>
                <a:spcPts val="1903"/>
              </a:lnSpc>
            </a:pPr>
            <a:r>
              <a:rPr lang="ru" sz="1200" b="1">
                <a:solidFill>
                  <a:srgbClr val="0690F8"/>
                </a:solidFill>
                <a:latin typeface="Arial"/>
              </a:rPr>
              <a:t>•    Тошнота, </a:t>
            </a:r>
            <a:r>
              <a:rPr lang="ru" sz="1200">
                <a:latin typeface="Arial"/>
              </a:rPr>
              <a:t>диспепсия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8167112" y="9458520"/>
            <a:ext cx="6502863" cy="329100"/>
          </a:xfrm>
          <a:prstGeom prst="rect">
            <a:avLst/>
          </a:prstGeom>
          <a:solidFill>
            <a:srgbClr val="FD0202"/>
          </a:solidFill>
        </p:spPr>
        <p:txBody>
          <a:bodyPr wrap="none" lIns="0" tIns="0" rIns="0" bIns="0">
            <a:noAutofit/>
          </a:bodyPr>
          <a:lstStyle/>
          <a:p>
            <a:pPr indent="0" algn="just">
              <a:lnSpc>
                <a:spcPts val="2345"/>
              </a:lnSpc>
            </a:pPr>
            <a:r>
              <a:rPr lang="ru" sz="2000" b="1">
                <a:solidFill>
                  <a:srgbClr val="FDFA09"/>
                </a:solidFill>
                <a:latin typeface="Arial"/>
              </a:rPr>
              <a:t>@    ПО ВОПРОСАМ ВАКЦИНАЦИИ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779690" y="9666811"/>
            <a:ext cx="6911114" cy="629041"/>
          </a:xfrm>
          <a:prstGeom prst="rect">
            <a:avLst/>
          </a:prstGeom>
          <a:solidFill>
            <a:srgbClr val="FD0202"/>
          </a:solidFill>
        </p:spPr>
        <p:txBody>
          <a:bodyPr lIns="0" tIns="0" rIns="0" bIns="0">
            <a:noAutofit/>
          </a:bodyPr>
          <a:lstStyle/>
          <a:p>
            <a:pPr indent="0" algn="r">
              <a:lnSpc>
                <a:spcPts val="2345"/>
              </a:lnSpc>
            </a:pPr>
            <a:r>
              <a:rPr lang="ru" sz="2000" b="1">
                <a:solidFill>
                  <a:srgbClr val="FDFA09"/>
                </a:solidFill>
                <a:latin typeface="Arial"/>
              </a:rPr>
              <a:t>У ОБРАЩАЙТЕСЬ В МЕДИЦИНСКУЮ ОРГАНИЗАЦИЮ ПО МЕСТУ ЖИТЕЛЬСТВА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Произвольный</PresentationFormat>
  <Paragraphs>48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Franklin Gothic Medium Cond</vt:lpstr>
      <vt:lpstr>Georgia</vt:lpstr>
      <vt:lpstr>Times New Roman</vt:lpstr>
      <vt:lpstr>Verdana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modified xsi:type="dcterms:W3CDTF">2021-02-02T09:19:18Z</dcterms:modified>
</cp:coreProperties>
</file>